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9" r:id="rId4"/>
    <p:sldId id="259" r:id="rId5"/>
    <p:sldId id="270" r:id="rId6"/>
    <p:sldId id="271" r:id="rId7"/>
    <p:sldId id="262" r:id="rId8"/>
    <p:sldId id="272" r:id="rId9"/>
    <p:sldId id="264" r:id="rId10"/>
    <p:sldId id="273" r:id="rId11"/>
    <p:sldId id="274" r:id="rId12"/>
    <p:sldId id="275" r:id="rId13"/>
    <p:sldId id="276"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0" d="100"/>
          <a:sy n="90" d="100"/>
        </p:scale>
        <p:origin x="618"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BD38AA-5D47-4CDD-B8D1-363CF8AEEE63}"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613B2-46E2-4D74-BC37-69A7FD9D7C01}" type="slidenum">
              <a:rPr lang="en-US" smtClean="0"/>
              <a:t>‹#›</a:t>
            </a:fld>
            <a:endParaRPr lang="en-US"/>
          </a:p>
        </p:txBody>
      </p:sp>
    </p:spTree>
    <p:extLst>
      <p:ext uri="{BB962C8B-B14F-4D97-AF65-F5344CB8AC3E}">
        <p14:creationId xmlns:p14="http://schemas.microsoft.com/office/powerpoint/2010/main" val="62559835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BD38AA-5D47-4CDD-B8D1-363CF8AEEE63}"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613B2-46E2-4D74-BC37-69A7FD9D7C01}" type="slidenum">
              <a:rPr lang="en-US" smtClean="0"/>
              <a:t>‹#›</a:t>
            </a:fld>
            <a:endParaRPr lang="en-US"/>
          </a:p>
        </p:txBody>
      </p:sp>
    </p:spTree>
    <p:extLst>
      <p:ext uri="{BB962C8B-B14F-4D97-AF65-F5344CB8AC3E}">
        <p14:creationId xmlns:p14="http://schemas.microsoft.com/office/powerpoint/2010/main" val="218229432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BD38AA-5D47-4CDD-B8D1-363CF8AEEE63}"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613B2-46E2-4D74-BC37-69A7FD9D7C01}" type="slidenum">
              <a:rPr lang="en-US" smtClean="0"/>
              <a:t>‹#›</a:t>
            </a:fld>
            <a:endParaRPr lang="en-US"/>
          </a:p>
        </p:txBody>
      </p:sp>
    </p:spTree>
    <p:extLst>
      <p:ext uri="{BB962C8B-B14F-4D97-AF65-F5344CB8AC3E}">
        <p14:creationId xmlns:p14="http://schemas.microsoft.com/office/powerpoint/2010/main" val="2874108511"/>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BD38AA-5D47-4CDD-B8D1-363CF8AEEE63}"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613B2-46E2-4D74-BC37-69A7FD9D7C01}" type="slidenum">
              <a:rPr lang="en-US" smtClean="0"/>
              <a:t>‹#›</a:t>
            </a:fld>
            <a:endParaRPr lang="en-US"/>
          </a:p>
        </p:txBody>
      </p:sp>
    </p:spTree>
    <p:extLst>
      <p:ext uri="{BB962C8B-B14F-4D97-AF65-F5344CB8AC3E}">
        <p14:creationId xmlns:p14="http://schemas.microsoft.com/office/powerpoint/2010/main" val="207941879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BD38AA-5D47-4CDD-B8D1-363CF8AEEE63}"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613B2-46E2-4D74-BC37-69A7FD9D7C01}" type="slidenum">
              <a:rPr lang="en-US" smtClean="0"/>
              <a:t>‹#›</a:t>
            </a:fld>
            <a:endParaRPr lang="en-US"/>
          </a:p>
        </p:txBody>
      </p:sp>
    </p:spTree>
    <p:extLst>
      <p:ext uri="{BB962C8B-B14F-4D97-AF65-F5344CB8AC3E}">
        <p14:creationId xmlns:p14="http://schemas.microsoft.com/office/powerpoint/2010/main" val="331234037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BD38AA-5D47-4CDD-B8D1-363CF8AEEE63}"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613B2-46E2-4D74-BC37-69A7FD9D7C01}" type="slidenum">
              <a:rPr lang="en-US" smtClean="0"/>
              <a:t>‹#›</a:t>
            </a:fld>
            <a:endParaRPr lang="en-US"/>
          </a:p>
        </p:txBody>
      </p:sp>
    </p:spTree>
    <p:extLst>
      <p:ext uri="{BB962C8B-B14F-4D97-AF65-F5344CB8AC3E}">
        <p14:creationId xmlns:p14="http://schemas.microsoft.com/office/powerpoint/2010/main" val="3082618346"/>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BD38AA-5D47-4CDD-B8D1-363CF8AEEE63}" type="datetimeFigureOut">
              <a:rPr lang="en-US" smtClean="0"/>
              <a:t>8/31/2020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613B2-46E2-4D74-BC37-69A7FD9D7C01}" type="slidenum">
              <a:rPr lang="en-US" smtClean="0"/>
              <a:t>‹#›</a:t>
            </a:fld>
            <a:endParaRPr lang="en-US"/>
          </a:p>
        </p:txBody>
      </p:sp>
    </p:spTree>
    <p:extLst>
      <p:ext uri="{BB962C8B-B14F-4D97-AF65-F5344CB8AC3E}">
        <p14:creationId xmlns:p14="http://schemas.microsoft.com/office/powerpoint/2010/main" val="108796626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BD38AA-5D47-4CDD-B8D1-363CF8AEEE63}" type="datetimeFigureOut">
              <a:rPr lang="en-US" smtClean="0"/>
              <a:t>8/31/2020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613B2-46E2-4D74-BC37-69A7FD9D7C01}" type="slidenum">
              <a:rPr lang="en-US" smtClean="0"/>
              <a:t>‹#›</a:t>
            </a:fld>
            <a:endParaRPr lang="en-US"/>
          </a:p>
        </p:txBody>
      </p:sp>
    </p:spTree>
    <p:extLst>
      <p:ext uri="{BB962C8B-B14F-4D97-AF65-F5344CB8AC3E}">
        <p14:creationId xmlns:p14="http://schemas.microsoft.com/office/powerpoint/2010/main" val="3750926928"/>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BD38AA-5D47-4CDD-B8D1-363CF8AEEE63}" type="datetimeFigureOut">
              <a:rPr lang="en-US" smtClean="0"/>
              <a:t>8/31/2020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613B2-46E2-4D74-BC37-69A7FD9D7C01}" type="slidenum">
              <a:rPr lang="en-US" smtClean="0"/>
              <a:t>‹#›</a:t>
            </a:fld>
            <a:endParaRPr lang="en-US"/>
          </a:p>
        </p:txBody>
      </p:sp>
    </p:spTree>
    <p:extLst>
      <p:ext uri="{BB962C8B-B14F-4D97-AF65-F5344CB8AC3E}">
        <p14:creationId xmlns:p14="http://schemas.microsoft.com/office/powerpoint/2010/main" val="277148561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BD38AA-5D47-4CDD-B8D1-363CF8AEEE63}"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613B2-46E2-4D74-BC37-69A7FD9D7C01}" type="slidenum">
              <a:rPr lang="en-US" smtClean="0"/>
              <a:t>‹#›</a:t>
            </a:fld>
            <a:endParaRPr lang="en-US"/>
          </a:p>
        </p:txBody>
      </p:sp>
    </p:spTree>
    <p:extLst>
      <p:ext uri="{BB962C8B-B14F-4D97-AF65-F5344CB8AC3E}">
        <p14:creationId xmlns:p14="http://schemas.microsoft.com/office/powerpoint/2010/main" val="14696532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BD38AA-5D47-4CDD-B8D1-363CF8AEEE63}"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613B2-46E2-4D74-BC37-69A7FD9D7C01}" type="slidenum">
              <a:rPr lang="en-US" smtClean="0"/>
              <a:t>‹#›</a:t>
            </a:fld>
            <a:endParaRPr lang="en-US"/>
          </a:p>
        </p:txBody>
      </p:sp>
    </p:spTree>
    <p:extLst>
      <p:ext uri="{BB962C8B-B14F-4D97-AF65-F5344CB8AC3E}">
        <p14:creationId xmlns:p14="http://schemas.microsoft.com/office/powerpoint/2010/main" val="695017285"/>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D38AA-5D47-4CDD-B8D1-363CF8AEEE63}" type="datetimeFigureOut">
              <a:rPr lang="en-US" smtClean="0"/>
              <a:t>8/31/2020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613B2-46E2-4D74-BC37-69A7FD9D7C01}" type="slidenum">
              <a:rPr lang="en-US" smtClean="0"/>
              <a:t>‹#›</a:t>
            </a:fld>
            <a:endParaRPr lang="en-US"/>
          </a:p>
        </p:txBody>
      </p:sp>
    </p:spTree>
    <p:extLst>
      <p:ext uri="{BB962C8B-B14F-4D97-AF65-F5344CB8AC3E}">
        <p14:creationId xmlns:p14="http://schemas.microsoft.com/office/powerpoint/2010/main" val="1725939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7" t="1" r="167" b="4093"/>
          <a:stretch/>
        </p:blipFill>
        <p:spPr>
          <a:xfrm>
            <a:off x="0" y="0"/>
            <a:ext cx="9144000" cy="6858000"/>
          </a:xfrm>
          <a:prstGeom prst="rect">
            <a:avLst/>
          </a:prstGeom>
        </p:spPr>
      </p:pic>
      <p:sp>
        <p:nvSpPr>
          <p:cNvPr id="5" name="TextBox 4"/>
          <p:cNvSpPr txBox="1"/>
          <p:nvPr/>
        </p:nvSpPr>
        <p:spPr>
          <a:xfrm>
            <a:off x="0" y="6457890"/>
            <a:ext cx="3039762" cy="400110"/>
          </a:xfrm>
          <a:prstGeom prst="rect">
            <a:avLst/>
          </a:prstGeom>
          <a:solidFill>
            <a:schemeClr val="bg2">
              <a:lumMod val="10000"/>
              <a:alpha val="70000"/>
            </a:schemeClr>
          </a:solidFill>
        </p:spPr>
        <p:txBody>
          <a:bodyPr wrap="square" rtlCol="0">
            <a:spAutoFit/>
          </a:bodyPr>
          <a:lstStyle/>
          <a:p>
            <a:pPr algn="r"/>
            <a:r>
              <a:rPr lang="en-US" sz="2000" dirty="0">
                <a:solidFill>
                  <a:schemeClr val="bg1"/>
                </a:solidFill>
              </a:rPr>
              <a:t>Jacopo Bassano; wikiart.org</a:t>
            </a:r>
          </a:p>
        </p:txBody>
      </p:sp>
      <p:sp>
        <p:nvSpPr>
          <p:cNvPr id="6" name="TextBox 5"/>
          <p:cNvSpPr txBox="1"/>
          <p:nvPr/>
        </p:nvSpPr>
        <p:spPr>
          <a:xfrm rot="5400000">
            <a:off x="6880639" y="2263361"/>
            <a:ext cx="5542385" cy="1015663"/>
          </a:xfrm>
          <a:prstGeom prst="rect">
            <a:avLst/>
          </a:prstGeom>
          <a:noFill/>
        </p:spPr>
        <p:txBody>
          <a:bodyPr wrap="square" rtlCol="0">
            <a:spAutoFit/>
          </a:bodyPr>
          <a:lstStyle/>
          <a:p>
            <a:r>
              <a:rPr lang="en-US" sz="6000" b="1" dirty="0">
                <a:solidFill>
                  <a:schemeClr val="bg1"/>
                </a:solidFill>
              </a:rPr>
              <a:t>Genesis 6.1-7.24</a:t>
            </a:r>
          </a:p>
        </p:txBody>
      </p:sp>
    </p:spTree>
    <p:extLst>
      <p:ext uri="{BB962C8B-B14F-4D97-AF65-F5344CB8AC3E}">
        <p14:creationId xmlns:p14="http://schemas.microsoft.com/office/powerpoint/2010/main" val="285763846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36" r="1138" b="30240"/>
          <a:stretch/>
        </p:blipFill>
        <p:spPr>
          <a:xfrm>
            <a:off x="-1" y="1488558"/>
            <a:ext cx="12192000" cy="5394960"/>
          </a:xfrm>
          <a:prstGeom prst="rect">
            <a:avLst/>
          </a:prstGeom>
        </p:spPr>
      </p:pic>
      <p:sp>
        <p:nvSpPr>
          <p:cNvPr id="6" name="TextBox 5"/>
          <p:cNvSpPr txBox="1"/>
          <p:nvPr/>
        </p:nvSpPr>
        <p:spPr>
          <a:xfrm>
            <a:off x="0" y="0"/>
            <a:ext cx="12191999" cy="1969770"/>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Genesis 7.23 NASB:  	… only Noah was </a:t>
            </a:r>
            <a:r>
              <a:rPr lang="en-US" sz="3400" b="1" u="sng" dirty="0">
                <a:solidFill>
                  <a:srgbClr val="FFFF00"/>
                </a:solidFill>
              </a:rPr>
              <a:t>left</a:t>
            </a:r>
            <a:r>
              <a:rPr lang="en-US" sz="3400" dirty="0">
                <a:solidFill>
                  <a:schemeClr val="bg1"/>
                </a:solidFill>
              </a:rPr>
              <a:t>, together with those that were with him in the ark.</a:t>
            </a:r>
          </a:p>
          <a:p>
            <a:pPr algn="r"/>
            <a:r>
              <a:rPr lang="en-US" sz="3400" dirty="0" err="1">
                <a:solidFill>
                  <a:schemeClr val="bg1"/>
                </a:solidFill>
              </a:rPr>
              <a:t>niphal</a:t>
            </a:r>
            <a:r>
              <a:rPr lang="en-US" sz="3400" dirty="0">
                <a:solidFill>
                  <a:schemeClr val="bg1"/>
                </a:solidFill>
              </a:rPr>
              <a:t> form of </a:t>
            </a:r>
            <a:r>
              <a:rPr lang="he-IL"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שָׁאַר</a:t>
            </a:r>
            <a:endParaRPr lang="en-US" sz="4000" dirty="0">
              <a:solidFill>
                <a:srgbClr val="FFFF00"/>
              </a:solidFill>
            </a:endParaRPr>
          </a:p>
        </p:txBody>
      </p:sp>
      <p:cxnSp>
        <p:nvCxnSpPr>
          <p:cNvPr id="4" name="Straight Arrow Connector 3"/>
          <p:cNvCxnSpPr>
            <a:cxnSpLocks/>
          </p:cNvCxnSpPr>
          <p:nvPr/>
        </p:nvCxnSpPr>
        <p:spPr>
          <a:xfrm>
            <a:off x="7219987" y="854277"/>
            <a:ext cx="1339222" cy="751239"/>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4110E71-983B-4BE1-A692-725893E2A5FE}"/>
              </a:ext>
            </a:extLst>
          </p:cNvPr>
          <p:cNvSpPr txBox="1"/>
          <p:nvPr/>
        </p:nvSpPr>
        <p:spPr>
          <a:xfrm>
            <a:off x="0" y="6457890"/>
            <a:ext cx="3636335" cy="400110"/>
          </a:xfrm>
          <a:prstGeom prst="rect">
            <a:avLst/>
          </a:prstGeom>
          <a:noFill/>
        </p:spPr>
        <p:txBody>
          <a:bodyPr wrap="square" rtlCol="0">
            <a:spAutoFit/>
          </a:bodyPr>
          <a:lstStyle/>
          <a:p>
            <a:r>
              <a:rPr lang="en-US" sz="2000" dirty="0">
                <a:solidFill>
                  <a:schemeClr val="bg1"/>
                </a:solidFill>
              </a:rPr>
              <a:t>image from ArkEncounter.com</a:t>
            </a:r>
          </a:p>
        </p:txBody>
      </p:sp>
    </p:spTree>
    <p:extLst>
      <p:ext uri="{BB962C8B-B14F-4D97-AF65-F5344CB8AC3E}">
        <p14:creationId xmlns:p14="http://schemas.microsoft.com/office/powerpoint/2010/main" val="70292291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7" t="1" r="167" b="4093"/>
          <a:stretch/>
        </p:blipFill>
        <p:spPr>
          <a:xfrm>
            <a:off x="0" y="0"/>
            <a:ext cx="9144000" cy="6858000"/>
          </a:xfrm>
          <a:prstGeom prst="rect">
            <a:avLst/>
          </a:prstGeom>
        </p:spPr>
      </p:pic>
      <p:sp>
        <p:nvSpPr>
          <p:cNvPr id="5" name="TextBox 4"/>
          <p:cNvSpPr txBox="1"/>
          <p:nvPr/>
        </p:nvSpPr>
        <p:spPr>
          <a:xfrm>
            <a:off x="0" y="6457890"/>
            <a:ext cx="3039762" cy="400110"/>
          </a:xfrm>
          <a:prstGeom prst="rect">
            <a:avLst/>
          </a:prstGeom>
          <a:solidFill>
            <a:schemeClr val="bg2">
              <a:lumMod val="10000"/>
              <a:alpha val="70000"/>
            </a:schemeClr>
          </a:solidFill>
        </p:spPr>
        <p:txBody>
          <a:bodyPr wrap="square" rtlCol="0">
            <a:spAutoFit/>
          </a:bodyPr>
          <a:lstStyle/>
          <a:p>
            <a:pPr algn="r"/>
            <a:r>
              <a:rPr lang="en-US" sz="2000" dirty="0">
                <a:solidFill>
                  <a:schemeClr val="bg1"/>
                </a:solidFill>
              </a:rPr>
              <a:t>Jacopo Bassano; wikiart.org</a:t>
            </a:r>
          </a:p>
        </p:txBody>
      </p:sp>
      <p:sp>
        <p:nvSpPr>
          <p:cNvPr id="6" name="TextBox 5"/>
          <p:cNvSpPr txBox="1"/>
          <p:nvPr/>
        </p:nvSpPr>
        <p:spPr>
          <a:xfrm>
            <a:off x="5348177" y="0"/>
            <a:ext cx="6843823" cy="3539430"/>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Genesis 6.18 NIV: “I will </a:t>
            </a:r>
            <a:r>
              <a:rPr lang="en-US" sz="3400" b="1" u="sng" dirty="0">
                <a:solidFill>
                  <a:srgbClr val="FFFF00"/>
                </a:solidFill>
              </a:rPr>
              <a:t>establish</a:t>
            </a:r>
            <a:r>
              <a:rPr lang="en-US" sz="3400" dirty="0">
                <a:solidFill>
                  <a:schemeClr val="bg1"/>
                </a:solidFill>
              </a:rPr>
              <a:t> my covenant with you, and you will enter the ark—you and your sons and your wife and your sons’ wives with you.”</a:t>
            </a:r>
          </a:p>
          <a:p>
            <a:endParaRPr lang="en-US" sz="3400" dirty="0">
              <a:solidFill>
                <a:schemeClr val="bg1"/>
              </a:solidFill>
            </a:endParaRPr>
          </a:p>
          <a:p>
            <a:pPr algn="r"/>
            <a:r>
              <a:rPr lang="en-US" sz="3400" dirty="0" err="1">
                <a:solidFill>
                  <a:schemeClr val="bg1"/>
                </a:solidFill>
              </a:rPr>
              <a:t>hiphil</a:t>
            </a:r>
            <a:r>
              <a:rPr lang="en-US" sz="3400" dirty="0">
                <a:solidFill>
                  <a:schemeClr val="bg1"/>
                </a:solidFill>
              </a:rPr>
              <a:t> form of </a:t>
            </a:r>
            <a:r>
              <a:rPr lang="he-IL" sz="40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קוּם</a:t>
            </a:r>
            <a:r>
              <a:rPr lang="en-US" sz="3400" dirty="0">
                <a:solidFill>
                  <a:schemeClr val="bg1"/>
                </a:solidFill>
              </a:rPr>
              <a:t> = </a:t>
            </a:r>
            <a:r>
              <a:rPr lang="en-US" sz="3400" dirty="0">
                <a:solidFill>
                  <a:srgbClr val="FFFF00"/>
                </a:solidFill>
              </a:rPr>
              <a:t>keep</a:t>
            </a:r>
            <a:r>
              <a:rPr lang="en-US" sz="3400" dirty="0">
                <a:solidFill>
                  <a:schemeClr val="bg1"/>
                </a:solidFill>
              </a:rPr>
              <a:t> or </a:t>
            </a:r>
            <a:r>
              <a:rPr lang="en-US" sz="3400" dirty="0">
                <a:solidFill>
                  <a:srgbClr val="FFFF00"/>
                </a:solidFill>
              </a:rPr>
              <a:t>fulfill</a:t>
            </a:r>
          </a:p>
        </p:txBody>
      </p:sp>
    </p:spTree>
    <p:extLst>
      <p:ext uri="{BB962C8B-B14F-4D97-AF65-F5344CB8AC3E}">
        <p14:creationId xmlns:p14="http://schemas.microsoft.com/office/powerpoint/2010/main" val="333164557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7" t="1" r="167" b="4093"/>
          <a:stretch/>
        </p:blipFill>
        <p:spPr>
          <a:xfrm>
            <a:off x="0" y="0"/>
            <a:ext cx="9144000" cy="6858000"/>
          </a:xfrm>
          <a:prstGeom prst="rect">
            <a:avLst/>
          </a:prstGeom>
        </p:spPr>
      </p:pic>
      <p:sp>
        <p:nvSpPr>
          <p:cNvPr id="5" name="TextBox 4"/>
          <p:cNvSpPr txBox="1"/>
          <p:nvPr/>
        </p:nvSpPr>
        <p:spPr>
          <a:xfrm>
            <a:off x="0" y="6457890"/>
            <a:ext cx="3039762" cy="400110"/>
          </a:xfrm>
          <a:prstGeom prst="rect">
            <a:avLst/>
          </a:prstGeom>
          <a:solidFill>
            <a:schemeClr val="bg2">
              <a:lumMod val="10000"/>
              <a:alpha val="70000"/>
            </a:schemeClr>
          </a:solidFill>
        </p:spPr>
        <p:txBody>
          <a:bodyPr wrap="square" rtlCol="0">
            <a:spAutoFit/>
          </a:bodyPr>
          <a:lstStyle/>
          <a:p>
            <a:pPr algn="r"/>
            <a:r>
              <a:rPr lang="en-US" sz="2000" dirty="0">
                <a:solidFill>
                  <a:schemeClr val="bg1"/>
                </a:solidFill>
              </a:rPr>
              <a:t>Jacopo Bassano; wikiart.org</a:t>
            </a:r>
          </a:p>
        </p:txBody>
      </p:sp>
      <p:sp>
        <p:nvSpPr>
          <p:cNvPr id="6" name="TextBox 5"/>
          <p:cNvSpPr txBox="1"/>
          <p:nvPr/>
        </p:nvSpPr>
        <p:spPr>
          <a:xfrm>
            <a:off x="0" y="0"/>
            <a:ext cx="12192001" cy="2923877"/>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Psalm 14.1-3 NIV:  The fool says in his heart, ‘There is no God.’ They are corrupt, their deeds are vile; there is no one who does good.  The LORD looks down from heaven on all mankind to see if there are any who understand, any who seek God.  All have turned away, all have become corrupt; there is no one who does good, not even one. </a:t>
            </a:r>
          </a:p>
        </p:txBody>
      </p:sp>
    </p:spTree>
    <p:extLst>
      <p:ext uri="{BB962C8B-B14F-4D97-AF65-F5344CB8AC3E}">
        <p14:creationId xmlns:p14="http://schemas.microsoft.com/office/powerpoint/2010/main" val="351225447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7" t="1" r="167" b="4093"/>
          <a:stretch/>
        </p:blipFill>
        <p:spPr>
          <a:xfrm>
            <a:off x="0" y="0"/>
            <a:ext cx="9144000" cy="6858000"/>
          </a:xfrm>
          <a:prstGeom prst="rect">
            <a:avLst/>
          </a:prstGeom>
        </p:spPr>
      </p:pic>
      <p:sp>
        <p:nvSpPr>
          <p:cNvPr id="5" name="TextBox 4"/>
          <p:cNvSpPr txBox="1"/>
          <p:nvPr/>
        </p:nvSpPr>
        <p:spPr>
          <a:xfrm>
            <a:off x="0" y="6457890"/>
            <a:ext cx="3039762" cy="400110"/>
          </a:xfrm>
          <a:prstGeom prst="rect">
            <a:avLst/>
          </a:prstGeom>
          <a:solidFill>
            <a:schemeClr val="bg2">
              <a:lumMod val="10000"/>
              <a:alpha val="70000"/>
            </a:schemeClr>
          </a:solidFill>
        </p:spPr>
        <p:txBody>
          <a:bodyPr wrap="square" rtlCol="0">
            <a:spAutoFit/>
          </a:bodyPr>
          <a:lstStyle/>
          <a:p>
            <a:pPr algn="r"/>
            <a:r>
              <a:rPr lang="en-US" sz="2000" dirty="0">
                <a:solidFill>
                  <a:schemeClr val="bg1"/>
                </a:solidFill>
              </a:rPr>
              <a:t>Jacopo Bassano; wikiart.org</a:t>
            </a:r>
          </a:p>
        </p:txBody>
      </p:sp>
      <p:sp>
        <p:nvSpPr>
          <p:cNvPr id="6" name="TextBox 5"/>
          <p:cNvSpPr txBox="1"/>
          <p:nvPr/>
        </p:nvSpPr>
        <p:spPr>
          <a:xfrm>
            <a:off x="0" y="0"/>
            <a:ext cx="12192001" cy="3447098"/>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Matthew 24.37-39 NET:  “For just like the days of Noah were, so the coming of the Son of Man will be.  For in those days before the flood, people were eating and drinking, marrying and giving in marriage, until the day Noah entered the ark.  And they knew nothing until the flood came and took them all away. It will be the same at the coming of the Son of Man.” </a:t>
            </a:r>
          </a:p>
        </p:txBody>
      </p:sp>
    </p:spTree>
    <p:extLst>
      <p:ext uri="{BB962C8B-B14F-4D97-AF65-F5344CB8AC3E}">
        <p14:creationId xmlns:p14="http://schemas.microsoft.com/office/powerpoint/2010/main" val="3911855027"/>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7" t="1" r="167" b="4093"/>
          <a:stretch/>
        </p:blipFill>
        <p:spPr>
          <a:xfrm>
            <a:off x="0" y="0"/>
            <a:ext cx="9144000" cy="6858000"/>
          </a:xfrm>
          <a:prstGeom prst="rect">
            <a:avLst/>
          </a:prstGeom>
        </p:spPr>
      </p:pic>
      <p:sp>
        <p:nvSpPr>
          <p:cNvPr id="5" name="TextBox 4"/>
          <p:cNvSpPr txBox="1"/>
          <p:nvPr/>
        </p:nvSpPr>
        <p:spPr>
          <a:xfrm>
            <a:off x="0" y="6457890"/>
            <a:ext cx="3039762" cy="400110"/>
          </a:xfrm>
          <a:prstGeom prst="rect">
            <a:avLst/>
          </a:prstGeom>
          <a:solidFill>
            <a:schemeClr val="bg2">
              <a:lumMod val="10000"/>
              <a:alpha val="70000"/>
            </a:schemeClr>
          </a:solidFill>
        </p:spPr>
        <p:txBody>
          <a:bodyPr wrap="square" rtlCol="0">
            <a:spAutoFit/>
          </a:bodyPr>
          <a:lstStyle/>
          <a:p>
            <a:pPr algn="r"/>
            <a:r>
              <a:rPr lang="en-US" sz="2000" dirty="0">
                <a:solidFill>
                  <a:schemeClr val="bg1"/>
                </a:solidFill>
              </a:rPr>
              <a:t>Jacopo Bassano; wikiart.org</a:t>
            </a:r>
          </a:p>
        </p:txBody>
      </p:sp>
      <p:sp>
        <p:nvSpPr>
          <p:cNvPr id="6" name="TextBox 5"/>
          <p:cNvSpPr txBox="1"/>
          <p:nvPr/>
        </p:nvSpPr>
        <p:spPr>
          <a:xfrm rot="5400000">
            <a:off x="6880639" y="2263361"/>
            <a:ext cx="5542385" cy="1015663"/>
          </a:xfrm>
          <a:prstGeom prst="rect">
            <a:avLst/>
          </a:prstGeom>
          <a:noFill/>
        </p:spPr>
        <p:txBody>
          <a:bodyPr wrap="square" rtlCol="0">
            <a:spAutoFit/>
          </a:bodyPr>
          <a:lstStyle/>
          <a:p>
            <a:r>
              <a:rPr lang="en-US" sz="6000" b="1" dirty="0">
                <a:solidFill>
                  <a:schemeClr val="bg1"/>
                </a:solidFill>
              </a:rPr>
              <a:t>Genesis 6.1-7.24</a:t>
            </a:r>
          </a:p>
        </p:txBody>
      </p:sp>
      <p:sp>
        <p:nvSpPr>
          <p:cNvPr id="2" name="TextBox 1">
            <a:extLst>
              <a:ext uri="{FF2B5EF4-FFF2-40B4-BE49-F238E27FC236}">
                <a16:creationId xmlns:a16="http://schemas.microsoft.com/office/drawing/2014/main" id="{F89140BF-A132-44D8-AAD8-198804B74C53}"/>
              </a:ext>
            </a:extLst>
          </p:cNvPr>
          <p:cNvSpPr txBox="1"/>
          <p:nvPr/>
        </p:nvSpPr>
        <p:spPr>
          <a:xfrm>
            <a:off x="0" y="0"/>
            <a:ext cx="8272130" cy="615553"/>
          </a:xfrm>
          <a:prstGeom prst="rect">
            <a:avLst/>
          </a:prstGeom>
          <a:solidFill>
            <a:schemeClr val="bg2">
              <a:lumMod val="25000"/>
              <a:alpha val="70000"/>
            </a:schemeClr>
          </a:solidFill>
        </p:spPr>
        <p:txBody>
          <a:bodyPr wrap="square" rtlCol="0">
            <a:spAutoFit/>
          </a:bodyPr>
          <a:lstStyle/>
          <a:p>
            <a:r>
              <a:rPr lang="en-US" sz="3400" dirty="0">
                <a:solidFill>
                  <a:schemeClr val="bg1"/>
                </a:solidFill>
              </a:rPr>
              <a:t>Study materials available at www.groben.com</a:t>
            </a:r>
          </a:p>
        </p:txBody>
      </p:sp>
    </p:spTree>
    <p:extLst>
      <p:ext uri="{BB962C8B-B14F-4D97-AF65-F5344CB8AC3E}">
        <p14:creationId xmlns:p14="http://schemas.microsoft.com/office/powerpoint/2010/main" val="243989465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66"/>
            <a:ext cx="9144000" cy="6843712"/>
          </a:xfrm>
          <a:prstGeom prst="rect">
            <a:avLst/>
          </a:prstGeom>
        </p:spPr>
      </p:pic>
      <p:sp>
        <p:nvSpPr>
          <p:cNvPr id="5" name="TextBox 4"/>
          <p:cNvSpPr txBox="1"/>
          <p:nvPr/>
        </p:nvSpPr>
        <p:spPr>
          <a:xfrm>
            <a:off x="0" y="6457890"/>
            <a:ext cx="5552303" cy="400110"/>
          </a:xfrm>
          <a:prstGeom prst="rect">
            <a:avLst/>
          </a:prstGeom>
          <a:noFill/>
        </p:spPr>
        <p:txBody>
          <a:bodyPr wrap="square" rtlCol="0">
            <a:spAutoFit/>
          </a:bodyPr>
          <a:lstStyle/>
          <a:p>
            <a:r>
              <a:rPr lang="en-US" sz="2000" dirty="0"/>
              <a:t>de </a:t>
            </a:r>
            <a:r>
              <a:rPr lang="en-US" sz="2000" dirty="0" err="1"/>
              <a:t>Thulstrup</a:t>
            </a:r>
            <a:r>
              <a:rPr lang="en-US" sz="2000" dirty="0"/>
              <a:t>; </a:t>
            </a:r>
            <a:r>
              <a:rPr lang="en-US" sz="2000" i="1" dirty="0"/>
              <a:t>Harpers Weekly</a:t>
            </a:r>
            <a:r>
              <a:rPr lang="en-US" sz="2000" dirty="0"/>
              <a:t>; ChicagoHistory.org</a:t>
            </a:r>
          </a:p>
        </p:txBody>
      </p:sp>
      <p:sp>
        <p:nvSpPr>
          <p:cNvPr id="6" name="TextBox 5"/>
          <p:cNvSpPr txBox="1"/>
          <p:nvPr/>
        </p:nvSpPr>
        <p:spPr>
          <a:xfrm>
            <a:off x="5007935" y="0"/>
            <a:ext cx="7184066" cy="2923877"/>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Genesis 6.5 NIV:  The LORD saw how great the wickedness of the human race had become on the earth, and that every inclination of the thoughts of the human heart was only evil all the time.</a:t>
            </a:r>
          </a:p>
        </p:txBody>
      </p:sp>
    </p:spTree>
    <p:extLst>
      <p:ext uri="{BB962C8B-B14F-4D97-AF65-F5344CB8AC3E}">
        <p14:creationId xmlns:p14="http://schemas.microsoft.com/office/powerpoint/2010/main" val="2711627370"/>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66"/>
            <a:ext cx="9144000" cy="6843712"/>
          </a:xfrm>
          <a:prstGeom prst="rect">
            <a:avLst/>
          </a:prstGeom>
        </p:spPr>
      </p:pic>
      <p:sp>
        <p:nvSpPr>
          <p:cNvPr id="5" name="TextBox 4"/>
          <p:cNvSpPr txBox="1"/>
          <p:nvPr/>
        </p:nvSpPr>
        <p:spPr>
          <a:xfrm>
            <a:off x="0" y="6457890"/>
            <a:ext cx="5552303" cy="400110"/>
          </a:xfrm>
          <a:prstGeom prst="rect">
            <a:avLst/>
          </a:prstGeom>
          <a:noFill/>
        </p:spPr>
        <p:txBody>
          <a:bodyPr wrap="square" rtlCol="0">
            <a:spAutoFit/>
          </a:bodyPr>
          <a:lstStyle/>
          <a:p>
            <a:r>
              <a:rPr lang="en-US" sz="2000" dirty="0"/>
              <a:t>de </a:t>
            </a:r>
            <a:r>
              <a:rPr lang="en-US" sz="2000" dirty="0" err="1"/>
              <a:t>Thulstrup</a:t>
            </a:r>
            <a:r>
              <a:rPr lang="en-US" sz="2000" dirty="0"/>
              <a:t>; </a:t>
            </a:r>
            <a:r>
              <a:rPr lang="en-US" sz="2000" i="1" dirty="0"/>
              <a:t>Harpers Weekly</a:t>
            </a:r>
            <a:r>
              <a:rPr lang="en-US" sz="2000" dirty="0"/>
              <a:t>; ChicagoHistory.org</a:t>
            </a:r>
          </a:p>
        </p:txBody>
      </p:sp>
      <p:sp>
        <p:nvSpPr>
          <p:cNvPr id="6" name="TextBox 5"/>
          <p:cNvSpPr txBox="1"/>
          <p:nvPr/>
        </p:nvSpPr>
        <p:spPr>
          <a:xfrm>
            <a:off x="5305647" y="0"/>
            <a:ext cx="6886354" cy="2923877"/>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Genesis 6.11-12 NIV:  Now the earth was corrupt in God’s sight and was full of violence. God saw how corrupt the earth had become, for all the people on earth had corrupted their ways.</a:t>
            </a:r>
          </a:p>
        </p:txBody>
      </p:sp>
    </p:spTree>
    <p:extLst>
      <p:ext uri="{BB962C8B-B14F-4D97-AF65-F5344CB8AC3E}">
        <p14:creationId xmlns:p14="http://schemas.microsoft.com/office/powerpoint/2010/main" val="357007855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5" t="20112" r="16109" b="17218"/>
          <a:stretch/>
        </p:blipFill>
        <p:spPr>
          <a:xfrm>
            <a:off x="-1" y="0"/>
            <a:ext cx="12188952" cy="6858000"/>
          </a:xfrm>
          <a:prstGeom prst="rect">
            <a:avLst/>
          </a:prstGeom>
        </p:spPr>
      </p:pic>
      <p:sp>
        <p:nvSpPr>
          <p:cNvPr id="6" name="TextBox 5"/>
          <p:cNvSpPr txBox="1"/>
          <p:nvPr/>
        </p:nvSpPr>
        <p:spPr>
          <a:xfrm>
            <a:off x="3048001" y="0"/>
            <a:ext cx="9143999" cy="3323987"/>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Genesis 6.6 NIV:  The LORD </a:t>
            </a:r>
            <a:r>
              <a:rPr lang="en-US" sz="3400" b="1" u="sng" dirty="0">
                <a:solidFill>
                  <a:srgbClr val="FFFF00"/>
                </a:solidFill>
              </a:rPr>
              <a:t>regretted</a:t>
            </a:r>
            <a:r>
              <a:rPr lang="en-US" sz="3400" dirty="0">
                <a:solidFill>
                  <a:srgbClr val="FFFF00"/>
                </a:solidFill>
              </a:rPr>
              <a:t> </a:t>
            </a:r>
            <a:r>
              <a:rPr lang="en-US" sz="3400" dirty="0">
                <a:solidFill>
                  <a:schemeClr val="bg1"/>
                </a:solidFill>
              </a:rPr>
              <a:t>that he had made human beings on the earth, and his heart was deeply troubled.</a:t>
            </a:r>
          </a:p>
          <a:p>
            <a:endParaRPr lang="en-US" sz="2000" dirty="0">
              <a:solidFill>
                <a:schemeClr val="bg1"/>
              </a:solidFill>
            </a:endParaRPr>
          </a:p>
          <a:p>
            <a:pPr algn="r"/>
            <a:r>
              <a:rPr lang="en-US" sz="3400" dirty="0">
                <a:solidFill>
                  <a:schemeClr val="bg1"/>
                </a:solidFill>
              </a:rPr>
              <a:t>			</a:t>
            </a:r>
            <a:r>
              <a:rPr lang="he-IL" sz="4000" dirty="0">
                <a:solidFill>
                  <a:srgbClr val="FFFF00"/>
                </a:solidFill>
                <a:latin typeface="Times New Roman" panose="02020603050405020304" pitchFamily="18" charset="0"/>
                <a:cs typeface="Times New Roman" panose="02020603050405020304" pitchFamily="18" charset="0"/>
              </a:rPr>
              <a:t>נִחַם</a:t>
            </a:r>
            <a:r>
              <a:rPr lang="en-US" sz="3400" dirty="0">
                <a:solidFill>
                  <a:srgbClr val="FFFF00"/>
                </a:solidFill>
              </a:rPr>
              <a:t> = God felt emotional sadness; </a:t>
            </a:r>
          </a:p>
          <a:p>
            <a:pPr algn="r"/>
            <a:r>
              <a:rPr lang="en-US" sz="3400" dirty="0">
                <a:solidFill>
                  <a:srgbClr val="FFFF00"/>
                </a:solidFill>
              </a:rPr>
              <a:t>God would change his stated plan.</a:t>
            </a:r>
          </a:p>
        </p:txBody>
      </p:sp>
      <p:cxnSp>
        <p:nvCxnSpPr>
          <p:cNvPr id="3" name="Straight Arrow Connector 2"/>
          <p:cNvCxnSpPr>
            <a:cxnSpLocks/>
          </p:cNvCxnSpPr>
          <p:nvPr/>
        </p:nvCxnSpPr>
        <p:spPr>
          <a:xfrm flipH="1">
            <a:off x="6870159" y="1392865"/>
            <a:ext cx="2220295" cy="822922"/>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flipV="1">
            <a:off x="9090454" y="754435"/>
            <a:ext cx="1525" cy="638430"/>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64775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5" t="20112" r="16109" b="17218"/>
          <a:stretch/>
        </p:blipFill>
        <p:spPr>
          <a:xfrm>
            <a:off x="-1" y="0"/>
            <a:ext cx="12188952" cy="6858000"/>
          </a:xfrm>
          <a:prstGeom prst="rect">
            <a:avLst/>
          </a:prstGeom>
        </p:spPr>
      </p:pic>
      <p:sp>
        <p:nvSpPr>
          <p:cNvPr id="6" name="TextBox 5"/>
          <p:cNvSpPr txBox="1"/>
          <p:nvPr/>
        </p:nvSpPr>
        <p:spPr>
          <a:xfrm>
            <a:off x="1" y="0"/>
            <a:ext cx="12192000" cy="1877437"/>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Genesis 6.13 NIV:  God said to Noah, “I am going to put an end to all people, for the earth is filled with violence because of them. I am surely going to </a:t>
            </a:r>
            <a:r>
              <a:rPr lang="en-US" sz="3400" b="1" u="sng" dirty="0">
                <a:solidFill>
                  <a:srgbClr val="FFFF00"/>
                </a:solidFill>
              </a:rPr>
              <a:t>destroy</a:t>
            </a:r>
            <a:r>
              <a:rPr lang="en-US" sz="3400" dirty="0">
                <a:solidFill>
                  <a:schemeClr val="bg1"/>
                </a:solidFill>
              </a:rPr>
              <a:t> both them and the earth.” </a:t>
            </a:r>
          </a:p>
        </p:txBody>
      </p:sp>
    </p:spTree>
    <p:extLst>
      <p:ext uri="{BB962C8B-B14F-4D97-AF65-F5344CB8AC3E}">
        <p14:creationId xmlns:p14="http://schemas.microsoft.com/office/powerpoint/2010/main" val="212856689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75" t="20112" r="16109" b="17218"/>
          <a:stretch/>
        </p:blipFill>
        <p:spPr>
          <a:xfrm>
            <a:off x="-1" y="0"/>
            <a:ext cx="12188952" cy="6858000"/>
          </a:xfrm>
          <a:prstGeom prst="rect">
            <a:avLst/>
          </a:prstGeom>
        </p:spPr>
      </p:pic>
      <p:sp>
        <p:nvSpPr>
          <p:cNvPr id="6" name="TextBox 5"/>
          <p:cNvSpPr txBox="1"/>
          <p:nvPr/>
        </p:nvSpPr>
        <p:spPr>
          <a:xfrm>
            <a:off x="-1" y="0"/>
            <a:ext cx="12192001" cy="3970318"/>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Genesis 6.13 NIV:  God said to Noah, “I am going to put an end to all people, for the earth is filled with violence because of them. I am surely going to </a:t>
            </a:r>
            <a:r>
              <a:rPr lang="en-US" sz="3400" b="1" u="sng" dirty="0">
                <a:solidFill>
                  <a:srgbClr val="FFFF00"/>
                </a:solidFill>
              </a:rPr>
              <a:t>destroy</a:t>
            </a:r>
            <a:r>
              <a:rPr lang="en-US" sz="3400" dirty="0">
                <a:solidFill>
                  <a:schemeClr val="bg1"/>
                </a:solidFill>
              </a:rPr>
              <a:t> both them and the earth.” </a:t>
            </a:r>
          </a:p>
          <a:p>
            <a:endParaRPr lang="en-US" sz="3400" dirty="0">
              <a:solidFill>
                <a:schemeClr val="bg1"/>
              </a:solidFill>
            </a:endParaRPr>
          </a:p>
          <a:p>
            <a:r>
              <a:rPr lang="en-US" sz="3400" dirty="0">
                <a:solidFill>
                  <a:schemeClr val="bg1"/>
                </a:solidFill>
              </a:rPr>
              <a:t>Genesis 6.3 NIV: Then the LORD said, “My Spirit will not contend with humans forever, for they are mortal; </a:t>
            </a:r>
            <a:r>
              <a:rPr lang="en-US" sz="3400" b="1" u="sng" dirty="0">
                <a:solidFill>
                  <a:srgbClr val="FFFF00"/>
                </a:solidFill>
              </a:rPr>
              <a:t>their days will be a hundred and twenty years.</a:t>
            </a:r>
            <a:r>
              <a:rPr lang="en-US" sz="3400" dirty="0">
                <a:solidFill>
                  <a:schemeClr val="bg1"/>
                </a:solidFill>
              </a:rPr>
              <a:t>” </a:t>
            </a:r>
          </a:p>
        </p:txBody>
      </p:sp>
    </p:spTree>
    <p:extLst>
      <p:ext uri="{BB962C8B-B14F-4D97-AF65-F5344CB8AC3E}">
        <p14:creationId xmlns:p14="http://schemas.microsoft.com/office/powerpoint/2010/main" val="3278839162"/>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37" r="1138" b="23123"/>
          <a:stretch/>
        </p:blipFill>
        <p:spPr>
          <a:xfrm>
            <a:off x="0" y="914400"/>
            <a:ext cx="12192000" cy="5943600"/>
          </a:xfrm>
          <a:prstGeom prst="rect">
            <a:avLst/>
          </a:prstGeom>
        </p:spPr>
      </p:pic>
      <p:sp>
        <p:nvSpPr>
          <p:cNvPr id="6" name="TextBox 5"/>
          <p:cNvSpPr txBox="1"/>
          <p:nvPr/>
        </p:nvSpPr>
        <p:spPr>
          <a:xfrm>
            <a:off x="0" y="0"/>
            <a:ext cx="12191999" cy="1446550"/>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Genesis 6.8 NIV:  But Noah found </a:t>
            </a:r>
            <a:r>
              <a:rPr lang="en-US" sz="3400" b="1" u="sng" dirty="0">
                <a:solidFill>
                  <a:srgbClr val="FFFF00"/>
                </a:solidFill>
              </a:rPr>
              <a:t>favor</a:t>
            </a:r>
            <a:r>
              <a:rPr lang="en-US" sz="3400" dirty="0">
                <a:solidFill>
                  <a:srgbClr val="FFFF00"/>
                </a:solidFill>
              </a:rPr>
              <a:t> </a:t>
            </a:r>
            <a:r>
              <a:rPr lang="en-US" sz="3400" dirty="0">
                <a:solidFill>
                  <a:schemeClr val="bg1"/>
                </a:solidFill>
              </a:rPr>
              <a:t>in the eyes of the LORD. </a:t>
            </a:r>
          </a:p>
          <a:p>
            <a:pPr algn="r"/>
            <a:r>
              <a:rPr lang="en-US" sz="3400" dirty="0">
                <a:solidFill>
                  <a:schemeClr val="bg1"/>
                </a:solidFill>
              </a:rPr>
              <a:t>						</a:t>
            </a:r>
            <a:r>
              <a:rPr lang="he-IL" sz="4000" dirty="0">
                <a:solidFill>
                  <a:srgbClr val="FFFF00"/>
                </a:solidFill>
                <a:latin typeface="Times New Roman" panose="02020603050405020304" pitchFamily="18" charset="0"/>
                <a:cs typeface="Times New Roman" panose="02020603050405020304" pitchFamily="18" charset="0"/>
              </a:rPr>
              <a:t>חֵן</a:t>
            </a:r>
            <a:r>
              <a:rPr lang="en-US" sz="3400" dirty="0">
                <a:solidFill>
                  <a:srgbClr val="FFFF00"/>
                </a:solidFill>
              </a:rPr>
              <a:t> = favor or grace</a:t>
            </a:r>
          </a:p>
        </p:txBody>
      </p:sp>
      <p:cxnSp>
        <p:nvCxnSpPr>
          <p:cNvPr id="4" name="Straight Arrow Connector 3"/>
          <p:cNvCxnSpPr>
            <a:cxnSpLocks/>
          </p:cNvCxnSpPr>
          <p:nvPr/>
        </p:nvCxnSpPr>
        <p:spPr>
          <a:xfrm>
            <a:off x="6582033" y="833938"/>
            <a:ext cx="2115400" cy="261215"/>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4110E71-983B-4BE1-A692-725893E2A5FE}"/>
              </a:ext>
            </a:extLst>
          </p:cNvPr>
          <p:cNvSpPr txBox="1"/>
          <p:nvPr/>
        </p:nvSpPr>
        <p:spPr>
          <a:xfrm>
            <a:off x="0" y="6457890"/>
            <a:ext cx="3636335" cy="400110"/>
          </a:xfrm>
          <a:prstGeom prst="rect">
            <a:avLst/>
          </a:prstGeom>
          <a:noFill/>
        </p:spPr>
        <p:txBody>
          <a:bodyPr wrap="square" rtlCol="0">
            <a:spAutoFit/>
          </a:bodyPr>
          <a:lstStyle/>
          <a:p>
            <a:r>
              <a:rPr lang="en-US" sz="2000" dirty="0">
                <a:solidFill>
                  <a:schemeClr val="bg1"/>
                </a:solidFill>
              </a:rPr>
              <a:t>image from ArkEncounter.com</a:t>
            </a:r>
          </a:p>
        </p:txBody>
      </p:sp>
    </p:spTree>
    <p:extLst>
      <p:ext uri="{BB962C8B-B14F-4D97-AF65-F5344CB8AC3E}">
        <p14:creationId xmlns:p14="http://schemas.microsoft.com/office/powerpoint/2010/main" val="29438398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4" r="1138" b="44240"/>
          <a:stretch/>
        </p:blipFill>
        <p:spPr>
          <a:xfrm>
            <a:off x="0" y="2595062"/>
            <a:ext cx="12192000" cy="4297680"/>
          </a:xfrm>
          <a:prstGeom prst="rect">
            <a:avLst/>
          </a:prstGeom>
        </p:spPr>
      </p:pic>
      <p:sp>
        <p:nvSpPr>
          <p:cNvPr id="6" name="TextBox 5"/>
          <p:cNvSpPr txBox="1"/>
          <p:nvPr/>
        </p:nvSpPr>
        <p:spPr>
          <a:xfrm>
            <a:off x="0" y="0"/>
            <a:ext cx="12191999" cy="3016210"/>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Genesis 6.8 NIV:  But Noah found </a:t>
            </a:r>
            <a:r>
              <a:rPr lang="en-US" sz="3400" b="1" u="sng" dirty="0">
                <a:solidFill>
                  <a:srgbClr val="FFFF00"/>
                </a:solidFill>
              </a:rPr>
              <a:t>favor</a:t>
            </a:r>
            <a:r>
              <a:rPr lang="en-US" sz="3400" dirty="0">
                <a:solidFill>
                  <a:srgbClr val="FFFF00"/>
                </a:solidFill>
              </a:rPr>
              <a:t> </a:t>
            </a:r>
            <a:r>
              <a:rPr lang="en-US" sz="3400" dirty="0">
                <a:solidFill>
                  <a:schemeClr val="bg1"/>
                </a:solidFill>
              </a:rPr>
              <a:t>in the eyes of the LORD. </a:t>
            </a:r>
          </a:p>
          <a:p>
            <a:pPr algn="r"/>
            <a:r>
              <a:rPr lang="en-US" sz="3400" dirty="0">
                <a:solidFill>
                  <a:schemeClr val="bg1"/>
                </a:solidFill>
              </a:rPr>
              <a:t>						</a:t>
            </a:r>
            <a:r>
              <a:rPr lang="he-IL" sz="4000" dirty="0">
                <a:solidFill>
                  <a:srgbClr val="FFFF00"/>
                </a:solidFill>
                <a:latin typeface="Times New Roman" panose="02020603050405020304" pitchFamily="18" charset="0"/>
                <a:cs typeface="Times New Roman" panose="02020603050405020304" pitchFamily="18" charset="0"/>
              </a:rPr>
              <a:t>חֵן</a:t>
            </a:r>
            <a:r>
              <a:rPr lang="en-US" sz="3400" dirty="0">
                <a:solidFill>
                  <a:srgbClr val="FFFF00"/>
                </a:solidFill>
              </a:rPr>
              <a:t> = favor or grace</a:t>
            </a:r>
          </a:p>
          <a:p>
            <a:endParaRPr lang="en-US" sz="3400" dirty="0">
              <a:solidFill>
                <a:srgbClr val="FFFF00"/>
              </a:solidFill>
            </a:endParaRPr>
          </a:p>
          <a:p>
            <a:r>
              <a:rPr lang="en-US" sz="3400" dirty="0">
                <a:solidFill>
                  <a:schemeClr val="bg1"/>
                </a:solidFill>
              </a:rPr>
              <a:t>Genesis 6.9 [word order]:  </a:t>
            </a:r>
            <a:r>
              <a:rPr lang="en-US" sz="3400" b="1" u="sng" dirty="0">
                <a:solidFill>
                  <a:srgbClr val="FFFF00"/>
                </a:solidFill>
              </a:rPr>
              <a:t>Noah</a:t>
            </a:r>
            <a:r>
              <a:rPr lang="en-US" sz="3400" dirty="0">
                <a:solidFill>
                  <a:schemeClr val="bg1"/>
                </a:solidFill>
              </a:rPr>
              <a:t> was a righteous man; he was blameless among his contemporaries. With God walked </a:t>
            </a:r>
            <a:r>
              <a:rPr lang="en-US" sz="3400" b="1" u="sng" dirty="0">
                <a:solidFill>
                  <a:srgbClr val="FFFF00"/>
                </a:solidFill>
              </a:rPr>
              <a:t>Noah</a:t>
            </a:r>
            <a:r>
              <a:rPr lang="en-US" sz="3400" dirty="0">
                <a:solidFill>
                  <a:schemeClr val="bg1"/>
                </a:solidFill>
              </a:rPr>
              <a:t>.</a:t>
            </a:r>
          </a:p>
        </p:txBody>
      </p:sp>
      <p:cxnSp>
        <p:nvCxnSpPr>
          <p:cNvPr id="4" name="Straight Arrow Connector 3"/>
          <p:cNvCxnSpPr>
            <a:cxnSpLocks/>
          </p:cNvCxnSpPr>
          <p:nvPr/>
        </p:nvCxnSpPr>
        <p:spPr>
          <a:xfrm>
            <a:off x="6582033" y="833938"/>
            <a:ext cx="2115400" cy="261215"/>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4110E71-983B-4BE1-A692-725893E2A5FE}"/>
              </a:ext>
            </a:extLst>
          </p:cNvPr>
          <p:cNvSpPr txBox="1"/>
          <p:nvPr/>
        </p:nvSpPr>
        <p:spPr>
          <a:xfrm>
            <a:off x="0" y="6457890"/>
            <a:ext cx="3636335" cy="400110"/>
          </a:xfrm>
          <a:prstGeom prst="rect">
            <a:avLst/>
          </a:prstGeom>
          <a:noFill/>
        </p:spPr>
        <p:txBody>
          <a:bodyPr wrap="square" rtlCol="0">
            <a:spAutoFit/>
          </a:bodyPr>
          <a:lstStyle/>
          <a:p>
            <a:r>
              <a:rPr lang="en-US" sz="2000" dirty="0">
                <a:solidFill>
                  <a:schemeClr val="bg1"/>
                </a:solidFill>
              </a:rPr>
              <a:t>image from ArkEncounter.com</a:t>
            </a:r>
          </a:p>
        </p:txBody>
      </p:sp>
    </p:spTree>
    <p:extLst>
      <p:ext uri="{BB962C8B-B14F-4D97-AF65-F5344CB8AC3E}">
        <p14:creationId xmlns:p14="http://schemas.microsoft.com/office/powerpoint/2010/main" val="3217877744"/>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12191999" cy="3970318"/>
          </a:xfrm>
          <a:prstGeom prst="rect">
            <a:avLst/>
          </a:prstGeom>
          <a:solidFill>
            <a:schemeClr val="tx2">
              <a:lumMod val="75000"/>
            </a:schemeClr>
          </a:solidFill>
        </p:spPr>
        <p:txBody>
          <a:bodyPr wrap="square" rtlCol="0">
            <a:spAutoFit/>
          </a:bodyPr>
          <a:lstStyle/>
          <a:p>
            <a:endParaRPr lang="en-US" sz="1400" dirty="0">
              <a:solidFill>
                <a:schemeClr val="bg1"/>
              </a:solidFill>
            </a:endParaRPr>
          </a:p>
          <a:p>
            <a:r>
              <a:rPr lang="en-US" sz="3400" dirty="0">
                <a:solidFill>
                  <a:schemeClr val="bg1"/>
                </a:solidFill>
              </a:rPr>
              <a:t>Hebrews 11.6-7 NET:  Now without faith it is impossible to please him, for the one who approaches God must believe that he exists and that he rewards those who seek him. By faith Noah, when he was warned about things not yet seen, with reverent regard constructed an ark for the deliverance of his family. Through faith he condemned the world and became an heir of the righteousness that comes by faith.</a:t>
            </a:r>
          </a:p>
        </p:txBody>
      </p:sp>
      <p:pic>
        <p:nvPicPr>
          <p:cNvPr id="3" name="Picture 2">
            <a:extLst>
              <a:ext uri="{FF2B5EF4-FFF2-40B4-BE49-F238E27FC236}">
                <a16:creationId xmlns:a16="http://schemas.microsoft.com/office/drawing/2014/main" id="{EC5C3417-625C-480B-B34D-C331910C70BA}"/>
              </a:ext>
            </a:extLst>
          </p:cNvPr>
          <p:cNvPicPr>
            <a:picLocks noChangeAspect="1"/>
          </p:cNvPicPr>
          <p:nvPr/>
        </p:nvPicPr>
        <p:blipFill rotWithShape="1">
          <a:blip r:embed="rId2">
            <a:extLst>
              <a:ext uri="{28A0092B-C50C-407E-A947-70E740481C1C}">
                <a14:useLocalDpi xmlns:a14="http://schemas.microsoft.com/office/drawing/2010/main" val="0"/>
              </a:ext>
            </a:extLst>
          </a:blip>
          <a:srcRect t="7749" r="1138" b="54290"/>
          <a:stretch/>
        </p:blipFill>
        <p:spPr>
          <a:xfrm>
            <a:off x="0" y="3970319"/>
            <a:ext cx="12192000" cy="2926080"/>
          </a:xfrm>
          <a:prstGeom prst="rect">
            <a:avLst/>
          </a:prstGeom>
        </p:spPr>
      </p:pic>
    </p:spTree>
    <p:extLst>
      <p:ext uri="{BB962C8B-B14F-4D97-AF65-F5344CB8AC3E}">
        <p14:creationId xmlns:p14="http://schemas.microsoft.com/office/powerpoint/2010/main" val="328606263"/>
      </p:ext>
    </p:extLst>
  </p:cSld>
  <p:clrMapOvr>
    <a:masterClrMapping/>
  </p:clrMapOvr>
  <mc:AlternateContent xmlns:mc="http://schemas.openxmlformats.org/markup-compatibility/2006">
    <mc:Choice xmlns:p14="http://schemas.microsoft.com/office/powerpoint/2010/main" Requires="p14">
      <p:transition spd="slow" p14:dur="2000">
        <p:wipe dir="d"/>
      </p:transition>
    </mc:Choice>
    <mc:Fallback>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505</TotalTime>
  <Words>700</Words>
  <Application>Microsoft Office PowerPoint</Application>
  <PresentationFormat>Widescreen</PresentationFormat>
  <Paragraphs>49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18</cp:revision>
  <dcterms:created xsi:type="dcterms:W3CDTF">2015-10-26T11:22:49Z</dcterms:created>
  <dcterms:modified xsi:type="dcterms:W3CDTF">2020-08-31T13:14:31Z</dcterms:modified>
</cp:coreProperties>
</file>